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7775575" cy="1090771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449" userDrawn="1">
          <p15:clr>
            <a:srgbClr val="A4A3A4"/>
          </p15:clr>
        </p15:guide>
        <p15:guide id="3" orient="horz" pos="343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1CCB0E-24E6-367E-9A51-5268E72F994A}" name="Keita Nishikawa/西川　啓太" initials="KN" userId="S::10305@takara-net.com::2efc1dd0-deb9-4392-b137-63f29dc43c11" providerId="AD"/>
  <p188:author id="{EAE2F2B0-E0F0-1C3D-389E-67F6E570D70B}" name="Kanako Ikeda/池田　佳奈子" initials="" userId="S::05851@takara-net.com::ed71a869-4c62-494f-a10d-dcf97468920f" providerId="AD"/>
  <p188:author id="{B8F0DEEC-C0F7-1869-CE42-A4FCD1B73A78}" name="Natsumi Ashida/芦田　菜摘" initials="" userId="S::10268@takara-net.com::05cd42bf-fac5-4f2b-a0a9-7171fbf271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3E4"/>
    <a:srgbClr val="EAEBEC"/>
    <a:srgbClr val="EEEFEF"/>
    <a:srgbClr val="F1F2F1"/>
    <a:srgbClr val="EAEBED"/>
    <a:srgbClr val="FEE84E"/>
    <a:srgbClr val="E40011"/>
    <a:srgbClr val="5A4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3" autoAdjust="0"/>
    <p:restoredTop sz="94660"/>
  </p:normalViewPr>
  <p:slideViewPr>
    <p:cSldViewPr snapToGrid="0">
      <p:cViewPr varScale="1">
        <p:scale>
          <a:sx n="49" d="100"/>
          <a:sy n="49" d="100"/>
        </p:scale>
        <p:origin x="2947" y="77"/>
      </p:cViewPr>
      <p:guideLst>
        <p:guide pos="2449"/>
        <p:guide orient="horz" pos="34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F7B23-1DDA-4858-A609-53B9C1BE3B75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08213" y="1243013"/>
            <a:ext cx="23907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FCAF2-5564-426B-832E-28E01D5EE8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509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FCAF2-5564-426B-832E-28E01D5EE80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14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785129"/>
            <a:ext cx="6609239" cy="3797500"/>
          </a:xfrm>
        </p:spPr>
        <p:txBody>
          <a:bodyPr anchor="b"/>
          <a:lstStyle>
            <a:lvl1pPr algn="ctr"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729075"/>
            <a:ext cx="5831681" cy="2633505"/>
          </a:xfr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205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6" userDrawn="1">
          <p15:clr>
            <a:srgbClr val="FBAE40"/>
          </p15:clr>
        </p15:guide>
        <p15:guide id="2" pos="24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290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07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3970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5"/>
            <a:ext cx="1676608" cy="924378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5"/>
            <a:ext cx="4932630" cy="924378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6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19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719357"/>
            <a:ext cx="6706433" cy="4537305"/>
          </a:xfrm>
        </p:spPr>
        <p:txBody>
          <a:bodyPr anchor="b"/>
          <a:lstStyle>
            <a:lvl1pPr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7299586"/>
            <a:ext cx="6706433" cy="2386061"/>
          </a:xfr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91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91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80737"/>
            <a:ext cx="6706433" cy="210832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20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21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FFACDDD8-BB12-BE00-580D-3380C2CF9CC3}"/>
              </a:ext>
            </a:extLst>
          </p:cNvPr>
          <p:cNvGrpSpPr/>
          <p:nvPr userDrawn="1"/>
        </p:nvGrpSpPr>
        <p:grpSpPr>
          <a:xfrm>
            <a:off x="466726" y="449263"/>
            <a:ext cx="5927094" cy="5920137"/>
            <a:chOff x="466725" y="449321"/>
            <a:chExt cx="5917068" cy="5910122"/>
          </a:xfrm>
        </p:grpSpPr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3106A965-D13F-C1B0-44ED-B8A695A4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6725" y="3415946"/>
              <a:ext cx="2943497" cy="2943497"/>
            </a:xfrm>
            <a:prstGeom prst="rect">
              <a:avLst/>
            </a:prstGeom>
          </p:spPr>
        </p:pic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5A150837-758D-C7E5-332A-8CB994730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6725" y="449321"/>
              <a:ext cx="2943497" cy="2943497"/>
            </a:xfrm>
            <a:prstGeom prst="rect">
              <a:avLst/>
            </a:prstGeom>
          </p:spPr>
        </p:pic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1D3708DA-F597-E7A4-E1D6-27569838D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0207" y="450092"/>
              <a:ext cx="2943586" cy="2943586"/>
            </a:xfrm>
            <a:prstGeom prst="rect">
              <a:avLst/>
            </a:prstGeom>
          </p:spPr>
        </p:pic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938BB25A-670C-E2E7-0F67-3007135B622D}"/>
                </a:ext>
              </a:extLst>
            </p:cNvPr>
            <p:cNvGrpSpPr/>
            <p:nvPr/>
          </p:nvGrpSpPr>
          <p:grpSpPr>
            <a:xfrm>
              <a:off x="3440210" y="3416150"/>
              <a:ext cx="2936036" cy="2943088"/>
              <a:chOff x="7201115" y="437652"/>
              <a:chExt cx="2955702" cy="2962800"/>
            </a:xfrm>
          </p:grpSpPr>
          <p:pic>
            <p:nvPicPr>
              <p:cNvPr id="61" name="図 60">
                <a:extLst>
                  <a:ext uri="{FF2B5EF4-FFF2-40B4-BE49-F238E27FC236}">
                    <a16:creationId xmlns:a16="http://schemas.microsoft.com/office/drawing/2014/main" id="{CE85D6F1-E554-71A4-4BB2-B868AED3AC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" t="27319" r="16609" b="19655"/>
              <a:stretch>
                <a:fillRect/>
              </a:stretch>
            </p:blipFill>
            <p:spPr>
              <a:xfrm rot="5400000">
                <a:off x="7938389" y="1182023"/>
                <a:ext cx="2962800" cy="1474057"/>
              </a:xfrm>
              <a:prstGeom prst="rect">
                <a:avLst/>
              </a:prstGeom>
            </p:spPr>
          </p:pic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90F4259F-DE32-220C-4379-57EC3E8A94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61" t="27654" r="13061" b="23589"/>
              <a:stretch>
                <a:fillRect/>
              </a:stretch>
            </p:blipFill>
            <p:spPr>
              <a:xfrm rot="5400000">
                <a:off x="6452949" y="1185818"/>
                <a:ext cx="2962800" cy="14664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2355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69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BAA662-E919-DB3B-9F33-39C2FB704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6" y="106363"/>
            <a:ext cx="7541551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6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580737"/>
            <a:ext cx="6706433" cy="210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2903673"/>
            <a:ext cx="6706433" cy="692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8298B-1CAF-4869-91A2-12364240A4C7}" type="datetimeFigureOut">
              <a:rPr kumimoji="1" lang="ja-JP" altLang="en-US" smtClean="0"/>
              <a:t>2025/12/21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10109836"/>
            <a:ext cx="2624257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6E936-B304-42BC-9AB6-86A35E6CC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67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3" r:id="rId8"/>
    <p:sldLayoutId id="2147483672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777514" rtl="0" eaLnBrk="1" latinLnBrk="0" hangingPunct="1">
        <a:lnSpc>
          <a:spcPct val="90000"/>
        </a:lnSpc>
        <a:spcBef>
          <a:spcPct val="0"/>
        </a:spcBef>
        <a:buNone/>
        <a:defRPr kumimoji="1"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79" indent="-194379" algn="l" defTabSz="77751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kumimoji="1"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1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35" userDrawn="1">
          <p15:clr>
            <a:srgbClr val="F26B43"/>
          </p15:clr>
        </p15:guide>
        <p15:guide id="2" pos="2449" userDrawn="1">
          <p15:clr>
            <a:srgbClr val="F26B43"/>
          </p15:clr>
        </p15:guide>
        <p15:guide id="3" orient="horz" pos="6792" userDrawn="1">
          <p15:clr>
            <a:srgbClr val="F26B43"/>
          </p15:clr>
        </p15:guide>
        <p15:guide id="4" orient="horz" pos="56" userDrawn="1">
          <p15:clr>
            <a:srgbClr val="F26B43"/>
          </p15:clr>
        </p15:guide>
        <p15:guide id="5" pos="4830" userDrawn="1">
          <p15:clr>
            <a:srgbClr val="F26B43"/>
          </p15:clr>
        </p15:guide>
        <p15:guide id="6" pos="68" userDrawn="1">
          <p15:clr>
            <a:srgbClr val="F26B43"/>
          </p15:clr>
        </p15:guide>
        <p15:guide id="7" pos="294" userDrawn="1">
          <p15:clr>
            <a:srgbClr val="F26B43"/>
          </p15:clr>
        </p15:guide>
        <p15:guide id="8" pos="4604" userDrawn="1">
          <p15:clr>
            <a:srgbClr val="F26B43"/>
          </p15:clr>
        </p15:guide>
        <p15:guide id="9" orient="horz" pos="283" userDrawn="1">
          <p15:clr>
            <a:srgbClr val="F26B43"/>
          </p15:clr>
        </p15:guide>
        <p15:guide id="10" orient="horz" pos="65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8DC08CE-4017-6C52-FD50-C47EAFF38A3E}"/>
              </a:ext>
            </a:extLst>
          </p:cNvPr>
          <p:cNvSpPr/>
          <p:nvPr/>
        </p:nvSpPr>
        <p:spPr>
          <a:xfrm>
            <a:off x="466725" y="6375303"/>
            <a:ext cx="6842125" cy="438247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8FB8CEA-123B-2505-3534-9D652ADFE40B}"/>
              </a:ext>
            </a:extLst>
          </p:cNvPr>
          <p:cNvSpPr/>
          <p:nvPr/>
        </p:nvSpPr>
        <p:spPr>
          <a:xfrm>
            <a:off x="466725" y="7134810"/>
            <a:ext cx="3287128" cy="328712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BD74BA8-7927-4B6B-3523-B337664D3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6743" r="10057" b="39967"/>
          <a:stretch>
            <a:fillRect/>
          </a:stretch>
        </p:blipFill>
        <p:spPr>
          <a:xfrm>
            <a:off x="702558" y="7419632"/>
            <a:ext cx="1430827" cy="143082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66F2E94-1800-97E1-49A2-FFE28A6ED38A}"/>
              </a:ext>
            </a:extLst>
          </p:cNvPr>
          <p:cNvSpPr/>
          <p:nvPr/>
        </p:nvSpPr>
        <p:spPr>
          <a:xfrm>
            <a:off x="3833443" y="7130363"/>
            <a:ext cx="3287128" cy="328712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3C4882-960F-36A5-9C09-653199681F46}"/>
              </a:ext>
            </a:extLst>
          </p:cNvPr>
          <p:cNvSpPr txBox="1"/>
          <p:nvPr/>
        </p:nvSpPr>
        <p:spPr>
          <a:xfrm>
            <a:off x="702557" y="8922795"/>
            <a:ext cx="2831217" cy="1373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</a:rPr>
              <a:t>大学卒業後</a:t>
            </a:r>
            <a:r>
              <a:rPr kumimoji="1" lang="en-US" altLang="ja-JP" sz="800" dirty="0">
                <a:solidFill>
                  <a:schemeClr val="accent3">
                    <a:lumMod val="75000"/>
                  </a:schemeClr>
                </a:solidFill>
              </a:rPr>
              <a:t>､</a:t>
            </a: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</a:rPr>
              <a:t>国際理容美容専門学校に進学。</a:t>
            </a:r>
            <a:r>
              <a:rPr kumimoji="1" lang="en-US" altLang="ja-JP" sz="800" dirty="0">
                <a:solidFill>
                  <a:schemeClr val="accent3">
                    <a:lumMod val="75000"/>
                  </a:schemeClr>
                </a:solidFill>
              </a:rPr>
              <a:t>KINOSHITA</a:t>
            </a: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en-US" altLang="ja-JP" sz="800" dirty="0">
                <a:solidFill>
                  <a:schemeClr val="accent3">
                    <a:lumMod val="75000"/>
                  </a:schemeClr>
                </a:solidFill>
              </a:rPr>
              <a:t>GAIEN</a:t>
            </a: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en-US" altLang="ja-JP" sz="800" dirty="0">
                <a:solidFill>
                  <a:schemeClr val="accent3">
                    <a:lumMod val="75000"/>
                  </a:schemeClr>
                </a:solidFill>
              </a:rPr>
              <a:t>EAST</a:t>
            </a: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en-US" altLang="ja-JP" sz="800" dirty="0">
                <a:solidFill>
                  <a:schemeClr val="accent3">
                    <a:lumMod val="75000"/>
                  </a:schemeClr>
                </a:solidFill>
              </a:rPr>
              <a:t>STREET</a:t>
            </a: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</a:rPr>
              <a:t>入社。サロンワークを中心に、コンテスト・撮影・セミナー・審査員・団体役員・異業種イベント参加など幅広く活動中。</a:t>
            </a:r>
            <a:endParaRPr kumimoji="1" lang="en-US" altLang="ja-JP" sz="800" dirty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r>
              <a:rPr kumimoji="1" lang="en-US" altLang="ja-JP" sz="680" dirty="0">
                <a:solidFill>
                  <a:schemeClr val="accent3">
                    <a:lumMod val="75000"/>
                  </a:schemeClr>
                </a:solidFill>
              </a:rPr>
              <a:t>2013</a:t>
            </a: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年 全国理容競技大会 レディース部門 優勝</a:t>
            </a:r>
            <a:endParaRPr kumimoji="1" lang="en-US" altLang="ja-JP" sz="680" dirty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r>
              <a:rPr kumimoji="1" lang="en-US" altLang="ja-JP" sz="680" dirty="0">
                <a:solidFill>
                  <a:schemeClr val="accent3">
                    <a:lumMod val="75000"/>
                  </a:schemeClr>
                </a:solidFill>
              </a:rPr>
              <a:t>2014</a:t>
            </a: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年 </a:t>
            </a:r>
            <a:r>
              <a:rPr kumimoji="1" lang="en-US" altLang="ja-JP" sz="680" dirty="0">
                <a:solidFill>
                  <a:schemeClr val="accent3">
                    <a:lumMod val="75000"/>
                  </a:schemeClr>
                </a:solidFill>
              </a:rPr>
              <a:t>OMC</a:t>
            </a: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ドイツフランクフルト世界大会 団体金メダル 個人銀メダル</a:t>
            </a:r>
            <a:endParaRPr kumimoji="1" lang="en-US" altLang="ja-JP" sz="680" dirty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r>
              <a:rPr kumimoji="1" lang="en-US" altLang="ja-JP" sz="680" dirty="0">
                <a:solidFill>
                  <a:schemeClr val="accent3">
                    <a:lumMod val="75000"/>
                  </a:schemeClr>
                </a:solidFill>
              </a:rPr>
              <a:t>2018</a:t>
            </a: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年 ルベル</a:t>
            </a:r>
            <a:r>
              <a:rPr kumimoji="1" lang="en-US" altLang="ja-JP" sz="680" dirty="0">
                <a:solidFill>
                  <a:schemeClr val="accent3">
                    <a:lumMod val="75000"/>
                  </a:schemeClr>
                </a:solidFill>
              </a:rPr>
              <a:t>I.D.</a:t>
            </a: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 関東エリアステージファイナリスト</a:t>
            </a:r>
            <a:endParaRPr kumimoji="1" lang="en-US" altLang="ja-JP" sz="680" dirty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全国理容中央講師／東京都組合選任講師／ルベルインストラクター／</a:t>
            </a:r>
            <a:r>
              <a:rPr kumimoji="1" lang="en-US" altLang="ja-JP" sz="680" dirty="0">
                <a:solidFill>
                  <a:schemeClr val="accent3">
                    <a:lumMod val="75000"/>
                  </a:schemeClr>
                </a:solidFill>
              </a:rPr>
              <a:t>JHCA</a:t>
            </a: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ダブルスター・トリプルスター／</a:t>
            </a:r>
            <a:r>
              <a:rPr kumimoji="1" lang="en-US" altLang="ja-JP" sz="680" dirty="0">
                <a:solidFill>
                  <a:schemeClr val="accent3">
                    <a:lumMod val="75000"/>
                  </a:schemeClr>
                </a:solidFill>
              </a:rPr>
              <a:t>2023</a:t>
            </a: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年 美容週間執行部／</a:t>
            </a:r>
            <a:r>
              <a:rPr kumimoji="1" lang="en-US" altLang="ja-JP" sz="680" dirty="0">
                <a:solidFill>
                  <a:schemeClr val="accent3">
                    <a:lumMod val="75000"/>
                  </a:schemeClr>
                </a:solidFill>
              </a:rPr>
              <a:t>2024</a:t>
            </a:r>
            <a:r>
              <a:rPr kumimoji="1" lang="ja-JP" altLang="en-US" sz="680" dirty="0">
                <a:solidFill>
                  <a:schemeClr val="accent3">
                    <a:lumMod val="75000"/>
                  </a:schemeClr>
                </a:solidFill>
              </a:rPr>
              <a:t>年～日本ヘアカラー協会東京支部長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9FE2E3-3905-1DA4-1D37-44BE05F589CB}"/>
              </a:ext>
            </a:extLst>
          </p:cNvPr>
          <p:cNvSpPr txBox="1"/>
          <p:nvPr/>
        </p:nvSpPr>
        <p:spPr>
          <a:xfrm>
            <a:off x="2212975" y="7419632"/>
            <a:ext cx="1240724" cy="72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b="1" dirty="0">
                <a:solidFill>
                  <a:schemeClr val="accent3">
                    <a:lumMod val="75000"/>
                  </a:schemeClr>
                </a:solidFill>
              </a:rPr>
              <a:t>荻原 奈々</a:t>
            </a:r>
            <a:r>
              <a:rPr kumimoji="1" lang="ja-JP" altLang="en-US" sz="1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ja-JP" altLang="en-US" sz="850" dirty="0">
                <a:solidFill>
                  <a:schemeClr val="accent3">
                    <a:lumMod val="75000"/>
                  </a:schemeClr>
                </a:solidFill>
              </a:rPr>
              <a:t>氏</a:t>
            </a:r>
            <a:endParaRPr kumimoji="1" lang="en-US" altLang="ja-JP" sz="85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en-US" altLang="ja-JP" sz="850" dirty="0">
                <a:solidFill>
                  <a:schemeClr val="accent3">
                    <a:lumMod val="75000"/>
                  </a:schemeClr>
                </a:solidFill>
              </a:rPr>
              <a:t>[</a:t>
            </a:r>
            <a:r>
              <a:rPr kumimoji="1" lang="ja-JP" altLang="en-US" sz="85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en-US" altLang="ja-JP" sz="850" dirty="0">
                <a:solidFill>
                  <a:schemeClr val="accent3">
                    <a:lumMod val="75000"/>
                  </a:schemeClr>
                </a:solidFill>
              </a:rPr>
              <a:t>KINOSHITA</a:t>
            </a:r>
            <a:r>
              <a:rPr kumimoji="1" lang="ja-JP" altLang="en-US" sz="85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en-US" altLang="ja-JP" sz="850" dirty="0">
                <a:solidFill>
                  <a:schemeClr val="accent3">
                    <a:lumMod val="75000"/>
                  </a:schemeClr>
                </a:solidFill>
              </a:rPr>
              <a:t>GAIEN</a:t>
            </a:r>
          </a:p>
          <a:p>
            <a:r>
              <a:rPr kumimoji="1" lang="ja-JP" altLang="en-US" sz="850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kumimoji="1" lang="en-US" altLang="ja-JP" sz="850" dirty="0">
                <a:solidFill>
                  <a:schemeClr val="accent3">
                    <a:lumMod val="75000"/>
                  </a:schemeClr>
                </a:solidFill>
              </a:rPr>
              <a:t>EAST</a:t>
            </a:r>
            <a:r>
              <a:rPr kumimoji="1" lang="ja-JP" altLang="en-US" sz="85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en-US" altLang="ja-JP" sz="850" dirty="0">
                <a:solidFill>
                  <a:schemeClr val="accent3">
                    <a:lumMod val="75000"/>
                  </a:schemeClr>
                </a:solidFill>
              </a:rPr>
              <a:t>STREET</a:t>
            </a:r>
            <a:r>
              <a:rPr kumimoji="1" lang="ja-JP" altLang="en-US" sz="85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en-US" altLang="ja-JP" sz="850" dirty="0">
                <a:solidFill>
                  <a:schemeClr val="accent3">
                    <a:lumMod val="75000"/>
                  </a:schemeClr>
                </a:solidFill>
              </a:rPr>
              <a:t>Director</a:t>
            </a:r>
            <a:r>
              <a:rPr kumimoji="1" lang="ja-JP" altLang="en-US" sz="85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kumimoji="1" lang="en-US" altLang="ja-JP" sz="850" dirty="0">
                <a:solidFill>
                  <a:schemeClr val="accent3">
                    <a:lumMod val="75000"/>
                  </a:schemeClr>
                </a:solidFill>
              </a:rPr>
              <a:t>]</a:t>
            </a:r>
            <a:endParaRPr kumimoji="1" lang="ja-JP" altLang="en-US" sz="85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DD9FBD3-51CD-7982-BB31-0840F8B5090C}"/>
              </a:ext>
            </a:extLst>
          </p:cNvPr>
          <p:cNvGrpSpPr/>
          <p:nvPr/>
        </p:nvGrpSpPr>
        <p:grpSpPr>
          <a:xfrm>
            <a:off x="2217018" y="8200201"/>
            <a:ext cx="1081919" cy="152200"/>
            <a:chOff x="5387276" y="5410756"/>
            <a:chExt cx="1081919" cy="152200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64987DF6-E1B8-0B46-1BD4-EB81F377C8EC}"/>
                </a:ext>
              </a:extLst>
            </p:cNvPr>
            <p:cNvSpPr txBox="1"/>
            <p:nvPr/>
          </p:nvSpPr>
          <p:spPr>
            <a:xfrm>
              <a:off x="5571513" y="5440689"/>
              <a:ext cx="89768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600" b="1" dirty="0">
                  <a:solidFill>
                    <a:schemeClr val="accent3">
                      <a:lumMod val="75000"/>
                    </a:schemeClr>
                  </a:solidFill>
                  <a:ea typeface="游ゴシック" panose="020B0400000000000000" pitchFamily="50" charset="-128"/>
                </a:rPr>
                <a:t>@nana_official_kinoshita</a:t>
              </a:r>
              <a:endParaRPr kumimoji="1" lang="ja-JP" altLang="en-US" sz="500" b="1" dirty="0">
                <a:solidFill>
                  <a:schemeClr val="accent3">
                    <a:lumMod val="75000"/>
                  </a:schemeClr>
                </a:solidFill>
                <a:ea typeface="游ゴシック" panose="020B0400000000000000" pitchFamily="50" charset="-128"/>
              </a:endParaRPr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ED104B43-803A-FB02-11F6-7E1F85A0C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7276" y="5410756"/>
              <a:ext cx="152200" cy="152200"/>
            </a:xfrm>
            <a:prstGeom prst="rect">
              <a:avLst/>
            </a:prstGeom>
          </p:spPr>
        </p:pic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0B35A6E-0C4D-2DF0-F469-427536113FE3}"/>
              </a:ext>
            </a:extLst>
          </p:cNvPr>
          <p:cNvSpPr txBox="1"/>
          <p:nvPr/>
        </p:nvSpPr>
        <p:spPr>
          <a:xfrm>
            <a:off x="702557" y="6945697"/>
            <a:ext cx="114646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3">
                    <a:lumMod val="75000"/>
                  </a:schemeClr>
                </a:solidFill>
              </a:rPr>
              <a:t>LECTURE</a:t>
            </a:r>
            <a:endParaRPr kumimoji="1" lang="ja-JP" alt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F2BB886-90E7-93D5-4111-B325FEF3F38A}"/>
              </a:ext>
            </a:extLst>
          </p:cNvPr>
          <p:cNvSpPr txBox="1"/>
          <p:nvPr/>
        </p:nvSpPr>
        <p:spPr>
          <a:xfrm>
            <a:off x="4266968" y="6945697"/>
            <a:ext cx="10079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3">
                    <a:lumMod val="75000"/>
                  </a:schemeClr>
                </a:solidFill>
              </a:rPr>
              <a:t>ACCESS</a:t>
            </a:r>
            <a:endParaRPr kumimoji="1" lang="ja-JP" alt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B66A75-CBAF-D9BE-A1F4-B183769F821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8394803"/>
            <a:ext cx="453508" cy="45350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ED7EA85-E97E-4342-D4F9-5511E469D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24" y="8446607"/>
            <a:ext cx="2605325" cy="1462335"/>
          </a:xfrm>
          <a:prstGeom prst="rect">
            <a:avLst/>
          </a:prstGeom>
        </p:spPr>
      </p:pic>
      <p:sp>
        <p:nvSpPr>
          <p:cNvPr id="5" name="テキスト ボックス 2109">
            <a:extLst>
              <a:ext uri="{FF2B5EF4-FFF2-40B4-BE49-F238E27FC236}">
                <a16:creationId xmlns:a16="http://schemas.microsoft.com/office/drawing/2014/main" id="{BDFEC6E7-90F4-3FD4-5AF1-E1D6B482E43F}"/>
              </a:ext>
            </a:extLst>
          </p:cNvPr>
          <p:cNvSpPr txBox="1"/>
          <p:nvPr/>
        </p:nvSpPr>
        <p:spPr>
          <a:xfrm>
            <a:off x="4334081" y="8084723"/>
            <a:ext cx="2605325" cy="323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kumimoji="1" lang="en-US" altLang="ja-JP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JR</a:t>
            </a:r>
            <a:r>
              <a:rPr kumimoji="1" lang="ja-JP" altLang="en-US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山手線・</a:t>
            </a:r>
            <a:r>
              <a:rPr kumimoji="1" lang="en-US" altLang="ja-JP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JR</a:t>
            </a:r>
            <a:r>
              <a:rPr kumimoji="1" lang="ja-JP" altLang="en-US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総武線「代々木駅」北口より徒歩</a:t>
            </a:r>
            <a:r>
              <a:rPr kumimoji="1" lang="en-US" altLang="ja-JP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1</a:t>
            </a:r>
            <a:r>
              <a:rPr kumimoji="1" lang="ja-JP" altLang="en-US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分</a:t>
            </a:r>
            <a:endParaRPr kumimoji="1" lang="en-US" altLang="ja-JP" sz="900" dirty="0">
              <a:solidFill>
                <a:schemeClr val="accent3">
                  <a:lumMod val="75000"/>
                </a:schemeClr>
              </a:solidFill>
              <a:latin typeface="+mn-ea"/>
              <a:cs typeface="Urbanist SemiBold" pitchFamily="2" charset="0"/>
            </a:endParaRPr>
          </a:p>
          <a:p>
            <a:pPr algn="just">
              <a:lnSpc>
                <a:spcPct val="120000"/>
              </a:lnSpc>
            </a:pPr>
            <a:r>
              <a:rPr kumimoji="1" lang="ja-JP" altLang="en-US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都営大江戸線「代々木駅」</a:t>
            </a:r>
            <a:r>
              <a:rPr kumimoji="1" lang="en-US" altLang="ja-JP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A3</a:t>
            </a:r>
            <a:r>
              <a:rPr kumimoji="1" lang="ja-JP" altLang="en-US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出口より徒歩</a:t>
            </a:r>
            <a:r>
              <a:rPr kumimoji="1" lang="en-US" altLang="ja-JP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1</a:t>
            </a:r>
            <a:r>
              <a:rPr kumimoji="1" lang="ja-JP" altLang="en-US" sz="9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分</a:t>
            </a:r>
            <a:endParaRPr kumimoji="1" lang="en-US" altLang="ja-JP" sz="900" dirty="0">
              <a:solidFill>
                <a:schemeClr val="accent3">
                  <a:lumMod val="75000"/>
                </a:schemeClr>
              </a:solidFill>
              <a:latin typeface="+mn-ea"/>
              <a:cs typeface="Urbanist SemiBold" pitchFamily="2" charset="0"/>
            </a:endParaRPr>
          </a:p>
        </p:txBody>
      </p:sp>
      <p:sp>
        <p:nvSpPr>
          <p:cNvPr id="6" name="テキスト ボックス 2110">
            <a:extLst>
              <a:ext uri="{FF2B5EF4-FFF2-40B4-BE49-F238E27FC236}">
                <a16:creationId xmlns:a16="http://schemas.microsoft.com/office/drawing/2014/main" id="{483EF8DB-3A2F-048B-F11A-14ABE1CCD577}"/>
              </a:ext>
            </a:extLst>
          </p:cNvPr>
          <p:cNvSpPr txBox="1"/>
          <p:nvPr/>
        </p:nvSpPr>
        <p:spPr>
          <a:xfrm>
            <a:off x="4334082" y="7305942"/>
            <a:ext cx="2605325" cy="6567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kumimoji="1" lang="en-US" altLang="ja-JP" sz="1200" b="1" dirty="0">
                <a:solidFill>
                  <a:schemeClr val="accent3">
                    <a:lumMod val="75000"/>
                  </a:schemeClr>
                </a:solidFill>
                <a:cs typeface="Urbanist SemiBold" pitchFamily="2" charset="0"/>
              </a:rPr>
              <a:t>TB-SQUARE</a:t>
            </a:r>
            <a:r>
              <a:rPr kumimoji="1" lang="ja-JP" altLang="en-US" sz="1200" b="1" dirty="0">
                <a:solidFill>
                  <a:schemeClr val="accent3">
                    <a:lumMod val="75000"/>
                  </a:schemeClr>
                </a:solidFill>
                <a:cs typeface="Urbanist SemiBold" pitchFamily="2" charset="0"/>
              </a:rPr>
              <a:t> </a:t>
            </a:r>
            <a:r>
              <a:rPr kumimoji="1" lang="en-US" altLang="ja-JP" sz="1200" b="1" dirty="0">
                <a:solidFill>
                  <a:schemeClr val="accent3">
                    <a:lumMod val="75000"/>
                  </a:schemeClr>
                </a:solidFill>
                <a:cs typeface="Urbanist SemiBold" pitchFamily="2" charset="0"/>
              </a:rPr>
              <a:t>TOKYO</a:t>
            </a:r>
            <a:r>
              <a:rPr kumimoji="1" lang="ja-JP" altLang="en-US" sz="1200" b="1" dirty="0">
                <a:solidFill>
                  <a:schemeClr val="accent3">
                    <a:lumMod val="75000"/>
                  </a:schemeClr>
                </a:solidFill>
                <a:cs typeface="Urbanist SemiBold" pitchFamily="2" charset="0"/>
              </a:rPr>
              <a:t> </a:t>
            </a:r>
            <a:r>
              <a:rPr kumimoji="1" lang="en-US" altLang="ja-JP" sz="1200" b="1" dirty="0">
                <a:solidFill>
                  <a:schemeClr val="accent3">
                    <a:lumMod val="75000"/>
                  </a:schemeClr>
                </a:solidFill>
                <a:cs typeface="Urbanist SemiBold" pitchFamily="2" charset="0"/>
              </a:rPr>
              <a:t>6F</a:t>
            </a:r>
          </a:p>
          <a:p>
            <a:pPr algn="just">
              <a:lnSpc>
                <a:spcPct val="120000"/>
              </a:lnSpc>
            </a:pPr>
            <a:r>
              <a:rPr kumimoji="1" lang="ja-JP" altLang="en-US" sz="1600" b="1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ルベルスタジオＣ</a:t>
            </a:r>
            <a:endParaRPr kumimoji="1" lang="en-US" altLang="ja-JP" sz="1600" b="1" dirty="0">
              <a:solidFill>
                <a:schemeClr val="accent3">
                  <a:lumMod val="75000"/>
                </a:schemeClr>
              </a:solidFill>
              <a:latin typeface="+mn-ea"/>
              <a:cs typeface="Urbanist SemiBold" pitchFamily="2" charset="0"/>
            </a:endParaRPr>
          </a:p>
          <a:p>
            <a:pPr algn="just">
              <a:lnSpc>
                <a:spcPct val="120000"/>
              </a:lnSpc>
            </a:pP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〒</a:t>
            </a:r>
            <a:r>
              <a:rPr kumimoji="1" lang="en-US" altLang="ja-JP" sz="8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151-0053</a:t>
            </a: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 東京都渋谷区代々木</a:t>
            </a:r>
            <a:r>
              <a:rPr kumimoji="1" lang="en-US" altLang="ja-JP" sz="8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1-56-4</a:t>
            </a:r>
            <a:r>
              <a:rPr kumimoji="1" lang="ja-JP" altLang="en-US" sz="8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 美容会館</a:t>
            </a:r>
            <a:r>
              <a:rPr kumimoji="1" lang="en-US" altLang="ja-JP" sz="800" dirty="0">
                <a:solidFill>
                  <a:schemeClr val="accent3">
                    <a:lumMod val="75000"/>
                  </a:schemeClr>
                </a:solidFill>
                <a:latin typeface="+mn-ea"/>
                <a:cs typeface="Urbanist SemiBold" pitchFamily="2" charset="0"/>
              </a:rPr>
              <a:t>6F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563A487-F52C-C6E9-0DCD-1BE556178F61}"/>
              </a:ext>
            </a:extLst>
          </p:cNvPr>
          <p:cNvSpPr txBox="1"/>
          <p:nvPr/>
        </p:nvSpPr>
        <p:spPr>
          <a:xfrm>
            <a:off x="1275791" y="5090801"/>
            <a:ext cx="4931478" cy="67422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800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2026.</a:t>
            </a:r>
            <a:r>
              <a:rPr kumimoji="1" lang="en-US" altLang="ja-JP" sz="4000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2.10</a:t>
            </a:r>
            <a:r>
              <a:rPr kumimoji="1" lang="ja-JP" altLang="en-US" sz="2400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[</a:t>
            </a:r>
            <a:r>
              <a:rPr kumimoji="1" lang="en-US" altLang="ja-JP" b="1" spc="300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tue</a:t>
            </a:r>
            <a:r>
              <a:rPr kumimoji="1" lang="en-US" altLang="ja-JP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]</a:t>
            </a:r>
            <a:r>
              <a:rPr kumimoji="1" lang="ja-JP" altLang="en-US" sz="2400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11:00-13:00</a:t>
            </a:r>
            <a:endParaRPr kumimoji="1" lang="ja-JP" altLang="en-US" sz="2400" b="1" spc="300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ea typeface="游明朝 Demibold" panose="020206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50AC210-0CD3-ACA0-2AA3-5326D34C0CDE}"/>
              </a:ext>
            </a:extLst>
          </p:cNvPr>
          <p:cNvSpPr txBox="1"/>
          <p:nvPr/>
        </p:nvSpPr>
        <p:spPr>
          <a:xfrm>
            <a:off x="702557" y="6402301"/>
            <a:ext cx="6668492" cy="3584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1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CONTENTS</a:t>
            </a:r>
            <a:endParaRPr kumimoji="1" lang="en-US" altLang="ja-JP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游明朝 Demibold" panose="020206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●白髪ぼかしの考え方／テクニック●１人サロンでもできる簡単スピーディ技術●メニューの作り方、提案の仕方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91CEF77-E9A2-4CB4-61A9-A31F76FE4AF9}"/>
              </a:ext>
            </a:extLst>
          </p:cNvPr>
          <p:cNvGrpSpPr/>
          <p:nvPr/>
        </p:nvGrpSpPr>
        <p:grpSpPr>
          <a:xfrm>
            <a:off x="6445426" y="625764"/>
            <a:ext cx="987963" cy="5655394"/>
            <a:chOff x="4741611" y="5531512"/>
            <a:chExt cx="987963" cy="5655394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2527BED-EA12-4CCD-D389-389779AB6B7C}"/>
                </a:ext>
              </a:extLst>
            </p:cNvPr>
            <p:cNvSpPr txBox="1"/>
            <p:nvPr/>
          </p:nvSpPr>
          <p:spPr>
            <a:xfrm>
              <a:off x="4741611" y="5531512"/>
              <a:ext cx="987963" cy="565539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ja-JP" altLang="en-US" sz="28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白髪を</a:t>
              </a:r>
              <a:r>
                <a:rPr kumimoji="1" lang="en-US" altLang="ja-JP" sz="32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｢</a:t>
              </a:r>
              <a:r>
                <a:rPr kumimoji="1" lang="ja-JP" altLang="en-US" sz="32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隠す</a:t>
              </a:r>
              <a:r>
                <a:rPr kumimoji="1" lang="en-US" altLang="ja-JP" sz="32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｣</a:t>
              </a:r>
              <a:r>
                <a:rPr kumimoji="1" lang="ja-JP" altLang="en-US" sz="28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から</a:t>
              </a:r>
              <a:r>
                <a:rPr kumimoji="1" lang="en-US" altLang="ja-JP" sz="32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｢</a:t>
              </a:r>
              <a:r>
                <a:rPr kumimoji="1" lang="ja-JP" altLang="en-US" sz="32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楽しみ</a:t>
              </a:r>
              <a:r>
                <a:rPr kumimoji="1" lang="en-US" altLang="ja-JP" sz="32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｣</a:t>
              </a:r>
              <a:r>
                <a:rPr kumimoji="1" lang="ja-JP" altLang="en-US" sz="280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へ</a:t>
              </a:r>
              <a:endParaRPr kumimoji="1" lang="en-US" altLang="ja-JP" sz="2800" spc="300" dirty="0">
                <a:ln w="50800" cap="rnd">
                  <a:solidFill>
                    <a:schemeClr val="bg1"/>
                  </a:solidFill>
                </a:ln>
                <a:latin typeface="游明朝 Demibold" panose="02020600000000000000" pitchFamily="18" charset="-128"/>
                <a:ea typeface="游明朝 Demibold" panose="02020600000000000000" pitchFamily="18" charset="-128"/>
              </a:endParaRPr>
            </a:p>
            <a:p>
              <a:pPr>
                <a:lnSpc>
                  <a:spcPct val="120000"/>
                </a:lnSpc>
              </a:pPr>
              <a:r>
                <a:rPr kumimoji="1" lang="ja-JP" altLang="en-US" sz="2150" spc="300" dirty="0">
                  <a:ln w="50800" cap="rnd">
                    <a:solidFill>
                      <a:schemeClr val="bg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時短で叶える、上質な白髪ぼかしカラー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C8D8B43-A1CE-C612-8F75-C51B68ED38FA}"/>
                </a:ext>
              </a:extLst>
            </p:cNvPr>
            <p:cNvSpPr txBox="1"/>
            <p:nvPr/>
          </p:nvSpPr>
          <p:spPr>
            <a:xfrm>
              <a:off x="4741611" y="5531512"/>
              <a:ext cx="987963" cy="5604098"/>
            </a:xfrm>
            <a:prstGeom prst="rect">
              <a:avLst/>
            </a:prstGeom>
            <a:noFill/>
          </p:spPr>
          <p:txBody>
            <a:bodyPr vert="eaVert"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ja-JP" altLang="en-US" sz="28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白髪を</a:t>
              </a:r>
              <a:r>
                <a:rPr kumimoji="1" lang="en-US" altLang="ja-JP" sz="32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｢</a:t>
              </a:r>
              <a:r>
                <a:rPr kumimoji="1" lang="ja-JP" altLang="en-US" sz="32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隠す</a:t>
              </a:r>
              <a:r>
                <a:rPr kumimoji="1" lang="en-US" altLang="ja-JP" sz="32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｣</a:t>
              </a:r>
              <a:r>
                <a:rPr kumimoji="1" lang="ja-JP" altLang="en-US" sz="28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から</a:t>
              </a:r>
              <a:r>
                <a:rPr kumimoji="1" lang="en-US" altLang="ja-JP" sz="32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｢</a:t>
              </a:r>
              <a:r>
                <a:rPr kumimoji="1" lang="ja-JP" altLang="en-US" sz="32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楽しみ</a:t>
              </a:r>
              <a:r>
                <a:rPr kumimoji="1" lang="en-US" altLang="ja-JP" sz="32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｣</a:t>
              </a:r>
              <a:r>
                <a:rPr kumimoji="1" lang="ja-JP" altLang="en-US" sz="280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へ</a:t>
              </a:r>
              <a:endParaRPr kumimoji="1" lang="en-US" altLang="ja-JP" sz="2800" spc="300" dirty="0">
                <a:solidFill>
                  <a:schemeClr val="accent3">
                    <a:lumMod val="7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endParaRPr>
            </a:p>
            <a:p>
              <a:pPr>
                <a:lnSpc>
                  <a:spcPct val="120000"/>
                </a:lnSpc>
              </a:pPr>
              <a:r>
                <a:rPr kumimoji="1" lang="ja-JP" altLang="en-US" sz="2150" spc="300" dirty="0">
                  <a:solidFill>
                    <a:schemeClr val="accent3">
                      <a:lumMod val="75000"/>
                    </a:schemeClr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時短で叶える上質な白髪ぼかしカラー</a:t>
              </a:r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59137A3-63F4-6F2B-B86C-9C29796CADE6}"/>
              </a:ext>
            </a:extLst>
          </p:cNvPr>
          <p:cNvSpPr/>
          <p:nvPr/>
        </p:nvSpPr>
        <p:spPr>
          <a:xfrm>
            <a:off x="828900" y="2395450"/>
            <a:ext cx="5229807" cy="1321663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B37AC3-BA70-DE7B-5131-1DF1BD33A344}"/>
              </a:ext>
            </a:extLst>
          </p:cNvPr>
          <p:cNvSpPr txBox="1"/>
          <p:nvPr/>
        </p:nvSpPr>
        <p:spPr>
          <a:xfrm>
            <a:off x="1138949" y="2394892"/>
            <a:ext cx="5229807" cy="1322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600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  <a:cs typeface="Cascadia Code" panose="020B0609020000020004" pitchFamily="49" charset="0"/>
              </a:rPr>
              <a:t>美容十二章会</a:t>
            </a:r>
          </a:p>
          <a:p>
            <a:pPr>
              <a:lnSpc>
                <a:spcPct val="120000"/>
              </a:lnSpc>
            </a:pPr>
            <a:r>
              <a:rPr kumimoji="1" lang="ja-JP" altLang="en-US" sz="3600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  <a:cs typeface="Cascadia Code" panose="020B0609020000020004" pitchFamily="49" charset="0"/>
              </a:rPr>
              <a:t>　シーズンセミナー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264E0A8-3F5B-9A78-B2BC-DAC7F03C6D6E}"/>
              </a:ext>
            </a:extLst>
          </p:cNvPr>
          <p:cNvSpPr txBox="1"/>
          <p:nvPr/>
        </p:nvSpPr>
        <p:spPr>
          <a:xfrm>
            <a:off x="4500739" y="5783668"/>
            <a:ext cx="1944687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1800" b="1" spc="3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Fee : \4000</a:t>
            </a:r>
            <a:endParaRPr kumimoji="1" lang="ja-JP" altLang="en-US" sz="1800" b="1" spc="300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ea typeface="游明朝 Demibold" panose="020206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F64D5C3-D607-8011-DCDB-D24B5A0D8CEC}"/>
              </a:ext>
            </a:extLst>
          </p:cNvPr>
          <p:cNvSpPr txBox="1"/>
          <p:nvPr/>
        </p:nvSpPr>
        <p:spPr>
          <a:xfrm>
            <a:off x="3887787" y="10042140"/>
            <a:ext cx="31345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美容十二章会事務局　</a:t>
            </a:r>
            <a:r>
              <a:rPr kumimoji="1" lang="en-US" altLang="ja-JP" sz="10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TEL &amp; FAX 042-378-2624</a:t>
            </a:r>
            <a:endParaRPr lang="ja-JP" alt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571885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游ゴシック＆Segoe UI">
      <a:majorFont>
        <a:latin typeface="Segoe UI"/>
        <a:ea typeface="游ゴシック"/>
        <a:cs typeface=""/>
      </a:majorFont>
      <a:minorFont>
        <a:latin typeface="Segoe UI"/>
        <a:ea typeface="游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a7dd31d-6105-4675-be3b-70cc6ec3c55e}" enabled="0" method="" siteId="{ea7dd31d-6105-4675-be3b-70cc6ec3c5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1497</TotalTime>
  <Words>243</Words>
  <Application>Microsoft Office PowerPoint</Application>
  <PresentationFormat>ユーザー設定</PresentationFormat>
  <Paragraphs>28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BIZ UDゴシック</vt:lpstr>
      <vt:lpstr>Urbanist SemiBold</vt:lpstr>
      <vt:lpstr>游ゴシック</vt:lpstr>
      <vt:lpstr>游明朝 Demibold</vt:lpstr>
      <vt:lpstr>Arial</vt:lpstr>
      <vt:lpstr>Segoe UI</vt:lpstr>
      <vt:lpstr>Times New Roman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Kanako Ikeda/池田　佳奈子</dc:creator>
  <cp:lastModifiedBy>浩 武田</cp:lastModifiedBy>
  <cp:revision>63</cp:revision>
  <cp:lastPrinted>2025-08-28T10:19:19Z</cp:lastPrinted>
  <dcterms:created xsi:type="dcterms:W3CDTF">2025-03-19T01:48:35Z</dcterms:created>
  <dcterms:modified xsi:type="dcterms:W3CDTF">2025-12-21T13:37:01Z</dcterms:modified>
</cp:coreProperties>
</file>